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68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Digital Services</a:t>
            </a:r>
            <a:endParaRPr dirty="0"/>
          </a:p>
          <a:p>
            <a:r>
              <a:rPr b="0" dirty="0"/>
              <a:t>No alt text provided</a:t>
            </a:r>
            <a:endParaRPr dirty="0"/>
          </a:p>
          <a:p>
            <a:endParaRPr dirty="0"/>
          </a:p>
          <a:p>
            <a:r>
              <a:rPr b="1" dirty="0"/>
              <a:t>Workdays Saved by Assistance Services</a:t>
            </a:r>
            <a:endParaRPr dirty="0"/>
          </a:p>
          <a:p>
            <a:r>
              <a:rPr b="0" dirty="0"/>
              <a:t>No alt text provided</a:t>
            </a:r>
            <a:endParaRPr dirty="0"/>
          </a:p>
          <a:p>
            <a:endParaRPr dirty="0"/>
          </a:p>
          <a:p>
            <a:r>
              <a:rPr b="1" dirty="0"/>
              <a:t>Assistance Services</a:t>
            </a:r>
            <a:endParaRPr dirty="0"/>
          </a:p>
          <a:p>
            <a:r>
              <a:rPr b="0" dirty="0"/>
              <a:t>No alt text provided</a:t>
            </a:r>
            <a:endParaRPr dirty="0"/>
          </a:p>
          <a:p>
            <a:endParaRPr dirty="0"/>
          </a:p>
          <a:p>
            <a:r>
              <a:rPr b="1" dirty="0"/>
              <a:t>Workdays Saved by Assistance Services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DISTRIBUTION OF ROI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DISTRIBUTION OF ROI</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4310240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19"/>
            <a:ext cx="10972799" cy="10972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799"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hyperlink" Target="https://app.powerbi.com/groups/me/reports/dac38358-4ad4-4067-95c5-0c7f1525661d/?pbi_source=PowerPoint"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ard ,textbox ,slicer ,slicer ,slicer ,actionButton ,actionButton ,slicer ,slicer ,textbox ,basic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Title Page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shape ,shape ,textbox ,textbox ,shape ,textbox ,shape ,textbox ,shape ,textbox ,card ,card ,textbox ,textbox ,shape ,shape ,shape ,shape ,textbox ,image ,slicer ,slicer ,slicer ,areaChart ,lineChart ,map ,lineChart ,lineChart ,slicer ,slicer ,slicer ,lineChart ,image ,shape ,slicer ,slicer ,slicer ,slicer ,textbox ,slicer ,textbox ,lineChart ,slicer ,slicer ,shape ,textbox ,lineChart ,lineChart ,lineChart ,lineChart ,card ,card ,shape ,areaChart ,clusteredBarChart ,clusteredBarChart ,clusteredBarChart ,clusteredBarChart ,clusteredBarChart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Methodology 1/2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Digital Services ,Workdays Saved by Assistance Services ,Assistance Services ,Workdays Saved by Assistance Services ,shape ,shape ,shape ,shape ,textbox ,textbox ,textbox ,textbox ,shape ,textbox ,textbox ,image ,slicer ,slicer ,slicer ,areaChart ,lineChart ,map ,lineChart ,lineChart ,slicer ,slicer ,slicer ,lineChart ,image ,shape ,slicer ,slicer ,slicer ,slicer ,textbox ,slicer ,textbox ,lineChart ,slicer ,slicer ,lineChart ,lineChart ,lineChart ,lineChart ,card ,card ,shape ,areaChart ,clusteredBarChart ,clusteredBarChart ,clusteredBarChart ,clusteredBarChart ,clusteredBarChart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Methodology 2/2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image ,lineStackedColumnComboChart ,shape ,slicer ,textbox ,slicer ,image ,slicer ,clusteredBarChart ,slicer ,slicer ,slicer ,slicer ,shape ,image ,slicer ,multiRowCard ,card ,shape ,slicer ,areaChart ,lineChart ,lineChart ,lineChart ,lineChart ,lineChart ,map ,lineChart ,lineChart ,card ,card ,shape ,areaChart ,clusteredBarChart ,clusteredBarChart ,clusteredBarChart ,clusteredBarChart ,clusteredBarChart ,lineChart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Global ROI</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image ,card ,card ,card ,DISTRIBUTION OF ROI ,textbox ,textbox ,textbox ,card ,textbox ,shape ,slicer ,slicer ,multiRowCard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extbox ,card ,slicer ,slicer ,image ,textbox ,textbox ,textbox ,textbox ,textbox ,textbox ,textbox ,textbox ,textbox ,textbox ,card ,card ,DISTRIBUTION OF ROI ,shape ,shape ,clusteredBarChart ,clusteredBarChart ,clusteredBarChart ,clusteredBarChart ,clusteredBarChart ,clusteredBarChart ,clusteredBarChart ,clusteredBarChart ,slicer ,multiRowCard ,clusteredBarChart ,textbox ,textbox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Detailed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olumnChart ,columnChart ,slicer ,slicer ,slicer ,image ,image ,card ,textbox ,textbox ,multiRowCard ,shape ,clusteredColumnChart ,slicer ,shape ,textbox ,columnChart ,columnChart ,clusteredColumnChart ,shape ,card ,textbox ,textbox ,multiRowCard ,image ,slicer ,multiRowCard ,slicer ,areaChart ,lineChart ,lineChart ,lineChart ,lineChart ,lineChart ,map ,lineChart ,lineChart ,card ,card ,shape ,areaChart ,clusteredBarChart ,clusteredBarChart ,clusteredBarChart ,clusteredBarChart ,clusteredBarChart ,lineChart ,image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 Subscriber vs. Peers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columnChart ,columnChart ,slicer ,slicer ,slicer ,image ,image ,card ,textbox ,textbox ,multiRowCard ,shape ,clusteredColumnChart ,slicer ,shape ,textbox ,columnChart ,columnChart ,clusteredColumnChart ,shape ,card ,textbox ,textbox ,multiRowCard ,image ,slicer ,multiRowCard ,slicer ,areaChart ,lineChart ,lineChart ,lineChart ,lineChart ,lineChart ,map ,lineChart ,lineChart ,card ,card ,shape ,areaChart ,clusteredBarChart ,clusteredBarChart ,clusteredBarChart ,clusteredBarChart ,clusteredBarChart ,lineChart ,image ,shape ,textbox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USD Saved vs. Peers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slicer ,slicer ,slicer ,image ,image ,textbox ,multiRowCard ,shape ,slicer ,shape ,textbox ,shape ,card ,textbox ,textbox ,multiRowCard ,image ,slicer ,multiRowCard ,clusteredColumnChart ,card ,clusteredColumnChart ,card ,shape ,multiRowCard ,textbox ,slicer ,image ,shap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 Subscriber vs. Peers (Grouped)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slicer ,slicer ,slicer ,slicer ,slicer ,image ,image ,textbox ,multiRowCard ,shape ,slicer ,shape ,textbox ,shape ,card ,textbox ,textbox ,multiRowCard ,image ,slicer ,multiRowCard ,lineClusteredColumnComboChart ,card ,lineClusteredColumnComboChart ,card ,shape ,multiRowCard ,textbox ,slicer ,image ,shap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USD Saved vs. Peers (Grouped)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extbox ,card ,textbox ,textbox ,textbox ,textbox ,textbox ,textbox ,textbox ,textbox ,textbox ,textbox ,shape ,clusteredBarChart ,clusteredBarChart ,clusteredBarChart ,clusteredBarChart ,clusteredBarChart ,clusteredBarChart ,clusteredBarChart ,clusteredBarChart ,clusteredBarChart ,textbox ,textbox ,card ,card ,card ,multiRowCard ,shape ,slicer ,slicer ,slicer ,slicer ,image ,image ,image ,slicer ,slicer ,slicer ,slicer ,image ,textbox ,textbox ,textbox ,textbox ,textbox ,textbox ,textbox ,textbox ,textbox ,textbox ,shape ,clusteredBarChart ,clusteredBarChart ,clusteredBarChart ,clusteredBarChart ,clusteredBarChart ,clusteredBarChart ,clusteredBarChart ,clusteredBarChart ,slicer ,multiRowCard ,clusteredBarChart ,textbox ,textbox ,slicer ,slicer ,slicer ,areaChart ,lineChart ,lineChart ,lineChart ,lineChart ,lineChart ,map ,lineChart ,lineChart ,card ,card ,shape ,areaChart ,clusteredBarChart ,clusteredBarChart ,clusteredBarChart ,clusteredBarChart ,clusteredBarChart ,slicer ,slicer ,slicer ,lineChart ,image ,shape ,slicer ,slicer ,slicer ,slicer ,textbox ,slicer ,textbox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Client vs. Peers Detailed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2021311" cy="6857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2967</Words>
  <Application>Microsoft Office PowerPoint</Application>
  <PresentationFormat>Widescreen</PresentationFormat>
  <Paragraphs>1746</Paragraphs>
  <Slides>65</Slides>
  <Notes>65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65</vt:i4>
      </vt:variant>
    </vt:vector>
  </HeadingPairs>
  <TitlesOfParts>
    <vt:vector size="67" baseType="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Page</vt:lpstr>
      <vt:lpstr>Methodology 1/2</vt:lpstr>
      <vt:lpstr>Methodology 2/2</vt:lpstr>
      <vt:lpstr>Global ROI</vt:lpstr>
      <vt:lpstr>Client Overview</vt:lpstr>
      <vt:lpstr>Client Detailed</vt:lpstr>
      <vt:lpstr>Per Subscriber vs. Peers</vt:lpstr>
      <vt:lpstr>USD Saved vs. Peers</vt:lpstr>
      <vt:lpstr>Per Subscriber vs. Peers (Grouped)</vt:lpstr>
      <vt:lpstr>USD Saved vs. Peers (Grouped)</vt:lpstr>
      <vt:lpstr>Client vs. Peers Detailed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Jonathan Gray</cp:lastModifiedBy>
  <cp:revision>2</cp:revision>
  <dcterms:created xsi:type="dcterms:W3CDTF">2023-12-20T11:33:51Z</dcterms:created>
  <dcterms:modified xsi:type="dcterms:W3CDTF">2024-10-01T09:49:44Z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2023-12-20T00:00:00Z</vt:filetime>
  </property>
  <property fmtid="{D5CDD505-2E9C-101B-9397-08002B2CF9AE}" pid="3" name="LastSaved">
    <vt:filetime>2023-12-20T00:00:00Z</vt:filetime>
  </property>
</Properties>
</file>